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24"/>
  </p:notesMasterIdLst>
  <p:sldIdLst>
    <p:sldId id="256" r:id="rId2"/>
    <p:sldId id="257" r:id="rId3"/>
    <p:sldId id="258" r:id="rId4"/>
    <p:sldId id="27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53" d="100"/>
          <a:sy n="153"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d6a314b4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d6a314b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d6a314b4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cd6a314b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d6a314b45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cd6a314b4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cd6a314b4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cd6a314b4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d6a314b45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cd6a314b4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d75ae4d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d75ae4d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75ae4d9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cd75ae4d9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d75ae4d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d75ae4d9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d6a314b4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d6a314b4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d6a314b4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d6a314b4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cd6a314b4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cd6a314b4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d6a314b4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cd6a314b4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cd6b1a5bf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cd6b1a5bf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d6b1a5bf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d6b1a5bf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cd6a314b45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cd6a314b4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cd6a314b45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cd6a314b4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cd673ac8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cd673ac8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d6a314b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d6a314b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cd6a314b4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cd6a314b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3"/>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1">
            <a:alphaModFix/>
          </a:blip>
          <a:src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1"/>
          <p:cNvPicPr preferRelativeResize="0"/>
          <p:nvPr/>
        </p:nvPicPr>
        <p:blipFill rotWithShape="1">
          <a:blip r:embed="rId12">
            <a:alphaModFix/>
          </a:blip>
          <a:srcRect/>
          <a:stretch/>
        </p:blipFill>
        <p:spPr>
          <a:xfrm>
            <a:off x="0" y="0"/>
            <a:ext cx="9144000" cy="571500"/>
          </a:xfrm>
          <a:prstGeom prst="rect">
            <a:avLst/>
          </a:prstGeom>
          <a:noFill/>
          <a:ln>
            <a:noFill/>
          </a:ln>
        </p:spPr>
      </p:pic>
      <p:pic>
        <p:nvPicPr>
          <p:cNvPr id="11" name="Google Shape;11;p1"/>
          <p:cNvPicPr preferRelativeResize="0"/>
          <p:nvPr/>
        </p:nvPicPr>
        <p:blipFill rotWithShape="1">
          <a:blip r:embed="rId13">
            <a:alphaModFix/>
          </a:blip>
          <a:src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document/1021072" TargetMode="External"/><Relationship Id="rId7" Type="http://schemas.openxmlformats.org/officeDocument/2006/relationships/hyperlink" Target="https://www.kaggle.com/datasets/andradaolteanu/gtzan-dataset-music-genre-classification/da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kaggle.com/code/chinmayaudupa/music-genre-detection-using-machine-learning" TargetMode="External"/><Relationship Id="rId5" Type="http://schemas.openxmlformats.org/officeDocument/2006/relationships/hyperlink" Target="https://www.kaggle.com/code/ajaymanwani/song-genre-classification-from-audio-data-using-ml" TargetMode="External"/><Relationship Id="rId4" Type="http://schemas.openxmlformats.org/officeDocument/2006/relationships/hyperlink" Target="https://cs229.stanford.edu/proj2017/final-reports/5244969.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andradaolteanu/gtzan-dataset-music-genre-classification/da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1"/>
          <p:cNvSpPr txBox="1">
            <a:spLocks noGrp="1"/>
          </p:cNvSpPr>
          <p:nvPr>
            <p:ph type="ctrTitle"/>
          </p:nvPr>
        </p:nvSpPr>
        <p:spPr>
          <a:xfrm>
            <a:off x="311700" y="703754"/>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600" b="1" i="0">
                <a:solidFill>
                  <a:srgbClr val="000000"/>
                </a:solidFill>
                <a:highlight>
                  <a:srgbClr val="FFFFFF"/>
                </a:highlight>
                <a:latin typeface="Times New Roman"/>
                <a:ea typeface="Times New Roman"/>
                <a:cs typeface="Times New Roman"/>
                <a:sym typeface="Times New Roman"/>
              </a:rPr>
              <a:t>Music </a:t>
            </a:r>
            <a:br>
              <a:rPr lang="en-US" sz="3600" b="1" i="0">
                <a:solidFill>
                  <a:srgbClr val="000000"/>
                </a:solidFill>
                <a:highlight>
                  <a:srgbClr val="FFFFFF"/>
                </a:highlight>
                <a:latin typeface="Times New Roman"/>
                <a:ea typeface="Times New Roman"/>
                <a:cs typeface="Times New Roman"/>
                <a:sym typeface="Times New Roman"/>
              </a:rPr>
            </a:br>
            <a:r>
              <a:rPr lang="en-US" sz="3600" b="1" i="0">
                <a:solidFill>
                  <a:srgbClr val="000000"/>
                </a:solidFill>
                <a:highlight>
                  <a:srgbClr val="FFFFFF"/>
                </a:highlight>
                <a:latin typeface="Times New Roman"/>
                <a:ea typeface="Times New Roman"/>
                <a:cs typeface="Times New Roman"/>
                <a:sym typeface="Times New Roman"/>
              </a:rPr>
              <a:t>Genre Classification using </a:t>
            </a:r>
            <a:br>
              <a:rPr lang="en-US" sz="3600" b="1" i="0">
                <a:solidFill>
                  <a:srgbClr val="000000"/>
                </a:solidFill>
                <a:highlight>
                  <a:srgbClr val="FFFFFF"/>
                </a:highlight>
                <a:latin typeface="Times New Roman"/>
                <a:ea typeface="Times New Roman"/>
                <a:cs typeface="Times New Roman"/>
                <a:sym typeface="Times New Roman"/>
              </a:rPr>
            </a:br>
            <a:r>
              <a:rPr lang="en-US" sz="3600" b="1" i="0">
                <a:solidFill>
                  <a:srgbClr val="000000"/>
                </a:solidFill>
                <a:highlight>
                  <a:srgbClr val="FFFFFF"/>
                </a:highlight>
                <a:latin typeface="Times New Roman"/>
                <a:ea typeface="Times New Roman"/>
                <a:cs typeface="Times New Roman"/>
                <a:sym typeface="Times New Roman"/>
              </a:rPr>
              <a:t>Deep Learning</a:t>
            </a:r>
            <a:endParaRPr sz="3600" b="1">
              <a:latin typeface="Times New Roman"/>
              <a:ea typeface="Times New Roman"/>
              <a:cs typeface="Times New Roman"/>
              <a:sym typeface="Times New Roman"/>
            </a:endParaRPr>
          </a:p>
        </p:txBody>
      </p:sp>
      <p:sp>
        <p:nvSpPr>
          <p:cNvPr id="53" name="Google Shape;53;p11"/>
          <p:cNvSpPr txBox="1">
            <a:spLocks noGrp="1"/>
          </p:cNvSpPr>
          <p:nvPr>
            <p:ph type="subTitle" idx="1"/>
          </p:nvPr>
        </p:nvSpPr>
        <p:spPr>
          <a:xfrm>
            <a:off x="5203768" y="3241448"/>
            <a:ext cx="3628532" cy="1488493"/>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2800"/>
              <a:buNone/>
            </a:pPr>
            <a:r>
              <a:rPr lang="en-US" sz="1800" b="0" i="0">
                <a:solidFill>
                  <a:srgbClr val="000000"/>
                </a:solidFill>
                <a:highlight>
                  <a:srgbClr val="FFFFFF"/>
                </a:highlight>
                <a:latin typeface="Times New Roman"/>
                <a:ea typeface="Times New Roman"/>
                <a:cs typeface="Times New Roman"/>
                <a:sym typeface="Times New Roman"/>
              </a:rPr>
              <a:t>		     TEAM D </a:t>
            </a:r>
            <a:endParaRPr/>
          </a:p>
          <a:p>
            <a:pPr marL="457200" lvl="0" indent="-342900" algn="l" rtl="0">
              <a:lnSpc>
                <a:spcPct val="100000"/>
              </a:lnSpc>
              <a:spcBef>
                <a:spcPts val="0"/>
              </a:spcBef>
              <a:spcAft>
                <a:spcPts val="0"/>
              </a:spcAft>
              <a:buSzPts val="2800"/>
              <a:buNone/>
            </a:pPr>
            <a:endParaRPr sz="1800" b="0" i="0">
              <a:solidFill>
                <a:srgbClr val="000000"/>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2800"/>
              <a:buNone/>
            </a:pPr>
            <a:r>
              <a:rPr lang="en-US" sz="1800" b="0" i="0">
                <a:solidFill>
                  <a:srgbClr val="000000"/>
                </a:solidFill>
                <a:highlight>
                  <a:srgbClr val="FFFFFF"/>
                </a:highlight>
                <a:latin typeface="Times New Roman"/>
                <a:ea typeface="Times New Roman"/>
                <a:cs typeface="Times New Roman"/>
                <a:sym typeface="Times New Roman"/>
              </a:rPr>
              <a:t>Koushik Mannaru (XV15653) </a:t>
            </a:r>
            <a:endParaRPr/>
          </a:p>
          <a:p>
            <a:pPr marL="457200" lvl="0" indent="-342900" algn="l" rtl="0">
              <a:lnSpc>
                <a:spcPct val="100000"/>
              </a:lnSpc>
              <a:spcBef>
                <a:spcPts val="0"/>
              </a:spcBef>
              <a:spcAft>
                <a:spcPts val="0"/>
              </a:spcAft>
              <a:buSzPts val="2800"/>
              <a:buNone/>
            </a:pPr>
            <a:r>
              <a:rPr lang="en-US" sz="1800" b="0" i="0">
                <a:solidFill>
                  <a:srgbClr val="000000"/>
                </a:solidFill>
                <a:highlight>
                  <a:srgbClr val="FFFFFF"/>
                </a:highlight>
                <a:latin typeface="Times New Roman"/>
                <a:ea typeface="Times New Roman"/>
                <a:cs typeface="Times New Roman"/>
                <a:sym typeface="Times New Roman"/>
              </a:rPr>
              <a:t>Sravani Pilla (RQ88772) </a:t>
            </a:r>
            <a:endParaRPr/>
          </a:p>
          <a:p>
            <a:pPr marL="457200" lvl="0" indent="-342900" algn="l" rtl="0">
              <a:lnSpc>
                <a:spcPct val="100000"/>
              </a:lnSpc>
              <a:spcBef>
                <a:spcPts val="0"/>
              </a:spcBef>
              <a:spcAft>
                <a:spcPts val="0"/>
              </a:spcAft>
              <a:buSzPts val="2800"/>
              <a:buNone/>
            </a:pPr>
            <a:r>
              <a:rPr lang="en-US" sz="1800" b="0" i="0">
                <a:solidFill>
                  <a:srgbClr val="000000"/>
                </a:solidFill>
                <a:highlight>
                  <a:srgbClr val="FFFFFF"/>
                </a:highlight>
                <a:latin typeface="Times New Roman"/>
                <a:ea typeface="Times New Roman"/>
                <a:cs typeface="Times New Roman"/>
                <a:sym typeface="Times New Roman"/>
              </a:rPr>
              <a:t>Sreeja Komma Reddy (OD00859)</a:t>
            </a:r>
            <a:endParaRPr/>
          </a:p>
          <a:p>
            <a:pPr marL="457200" lvl="0" indent="-342900" algn="ctr" rtl="0">
              <a:lnSpc>
                <a:spcPct val="100000"/>
              </a:lnSpc>
              <a:spcBef>
                <a:spcPts val="0"/>
              </a:spcBef>
              <a:spcAft>
                <a:spcPts val="0"/>
              </a:spcAft>
              <a:buSzPts val="2800"/>
              <a:buNone/>
            </a:pPr>
            <a:r>
              <a:rPr lang="en-US" sz="1800">
                <a:latin typeface="Times New Roman"/>
                <a:ea typeface="Times New Roman"/>
                <a:cs typeface="Times New Roman"/>
                <a:sym typeface="Times New Roman"/>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Exploratory Data Analysis - Overview</a:t>
            </a:r>
            <a:endParaRPr b="1">
              <a:latin typeface="Times New Roman"/>
              <a:ea typeface="Times New Roman"/>
              <a:cs typeface="Times New Roman"/>
              <a:sym typeface="Times New Roman"/>
            </a:endParaRPr>
          </a:p>
        </p:txBody>
      </p:sp>
      <p:sp>
        <p:nvSpPr>
          <p:cNvPr id="103" name="Google Shape;103;p19"/>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Before diving into model training, dataset is explored to understand the characteristics and patterns within the music files.</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err="1">
                <a:solidFill>
                  <a:srgbClr val="0E101A"/>
                </a:solidFill>
                <a:latin typeface="Times New Roman"/>
                <a:ea typeface="Times New Roman"/>
                <a:cs typeface="Times New Roman"/>
                <a:sym typeface="Times New Roman"/>
              </a:rPr>
              <a:t>Librosa</a:t>
            </a:r>
            <a:r>
              <a:rPr lang="en-US" sz="1400" dirty="0">
                <a:solidFill>
                  <a:srgbClr val="0E101A"/>
                </a:solidFill>
                <a:latin typeface="Times New Roman"/>
                <a:ea typeface="Times New Roman"/>
                <a:cs typeface="Times New Roman"/>
                <a:sym typeface="Times New Roman"/>
              </a:rPr>
              <a:t> library, a powerful tool in Python was used for analyzing and extracting features from music and audio </a:t>
            </a:r>
            <a:r>
              <a:rPr lang="en-US" sz="1400" dirty="0" err="1">
                <a:solidFill>
                  <a:srgbClr val="0E101A"/>
                </a:solidFill>
                <a:latin typeface="Times New Roman"/>
                <a:ea typeface="Times New Roman"/>
                <a:cs typeface="Times New Roman"/>
                <a:sym typeface="Times New Roman"/>
              </a:rPr>
              <a:t>signals.It</a:t>
            </a:r>
            <a:r>
              <a:rPr lang="en-US" sz="1400" dirty="0">
                <a:solidFill>
                  <a:srgbClr val="0E101A"/>
                </a:solidFill>
                <a:latin typeface="Times New Roman"/>
                <a:ea typeface="Times New Roman"/>
                <a:cs typeface="Times New Roman"/>
                <a:sym typeface="Times New Roman"/>
              </a:rPr>
              <a:t> is also widely used in fields like music information retrieval  sound classification and signal processing.</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Char char="●"/>
            </a:pPr>
            <a:r>
              <a:rPr lang="en-US" sz="1400" b="1" dirty="0">
                <a:solidFill>
                  <a:srgbClr val="0E101A"/>
                </a:solidFill>
                <a:latin typeface="Times New Roman"/>
                <a:ea typeface="Times New Roman"/>
                <a:cs typeface="Times New Roman"/>
                <a:sym typeface="Times New Roman"/>
              </a:rPr>
              <a:t>Insights Gained</a:t>
            </a:r>
            <a:r>
              <a:rPr lang="en-US" sz="1400" dirty="0">
                <a:solidFill>
                  <a:srgbClr val="0E101A"/>
                </a:solidFill>
                <a:latin typeface="Times New Roman"/>
                <a:ea typeface="Times New Roman"/>
                <a:cs typeface="Times New Roman"/>
                <a:sym typeface="Times New Roman"/>
              </a:rPr>
              <a:t>: By visually inspecting the audio, patterns in waveforms and spectrograms that could correlate with genre-specific traits were discovered.</a:t>
            </a:r>
            <a:endParaRPr sz="1400" dirty="0">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104" name="Google Shape;104;p19"/>
          <p:cNvPicPr preferRelativeResize="0"/>
          <p:nvPr/>
        </p:nvPicPr>
        <p:blipFill>
          <a:blip r:embed="rId3">
            <a:alphaModFix/>
          </a:blip>
          <a:stretch>
            <a:fillRect/>
          </a:stretch>
        </p:blipFill>
        <p:spPr>
          <a:xfrm>
            <a:off x="1245200" y="3094825"/>
            <a:ext cx="6283975" cy="176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Exploratory Data Analysis - Visualizing Sound</a:t>
            </a:r>
            <a:endParaRPr b="1">
              <a:latin typeface="Times New Roman"/>
              <a:ea typeface="Times New Roman"/>
              <a:cs typeface="Times New Roman"/>
              <a:sym typeface="Times New Roman"/>
            </a:endParaRPr>
          </a:p>
        </p:txBody>
      </p:sp>
      <p:sp>
        <p:nvSpPr>
          <p:cNvPr id="110" name="Google Shape;110;p20"/>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Sound waves are plotted to analyze the amplitude variations over time, which gives insight into the loudness and energy of the tracks.</a:t>
            </a:r>
            <a:endParaRPr sz="1400">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pic>
        <p:nvPicPr>
          <p:cNvPr id="111" name="Google Shape;111;p20"/>
          <p:cNvPicPr preferRelativeResize="0"/>
          <p:nvPr/>
        </p:nvPicPr>
        <p:blipFill>
          <a:blip r:embed="rId3">
            <a:alphaModFix/>
          </a:blip>
          <a:stretch>
            <a:fillRect/>
          </a:stretch>
        </p:blipFill>
        <p:spPr>
          <a:xfrm>
            <a:off x="683825" y="1995525"/>
            <a:ext cx="6309599" cy="2603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body" idx="1"/>
          </p:nvPr>
        </p:nvSpPr>
        <p:spPr>
          <a:xfrm>
            <a:off x="311700" y="975350"/>
            <a:ext cx="8520600" cy="3663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Char char="●"/>
            </a:pPr>
            <a:r>
              <a:rPr lang="en-US" sz="1400" b="1">
                <a:solidFill>
                  <a:srgbClr val="0E101A"/>
                </a:solidFill>
                <a:latin typeface="Times New Roman"/>
                <a:ea typeface="Times New Roman"/>
                <a:cs typeface="Times New Roman"/>
                <a:sym typeface="Times New Roman"/>
              </a:rPr>
              <a:t>Spectrogram Analysis</a:t>
            </a:r>
            <a:r>
              <a:rPr lang="en-US" sz="1400">
                <a:solidFill>
                  <a:srgbClr val="0E101A"/>
                </a:solidFill>
                <a:latin typeface="Times New Roman"/>
                <a:ea typeface="Times New Roman"/>
                <a:cs typeface="Times New Roman"/>
                <a:sym typeface="Times New Roman"/>
              </a:rPr>
              <a:t>: Using Mel Spectrograms, sound is translated into a visual landscape, revealing how frequencies vary with time which is an essential feature for genre classification.</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Tempo and the speed of track are examined which along with rhythmic patterns helps in distinguishing between genres.</a:t>
            </a:r>
            <a:endParaRPr sz="1400">
              <a:solidFill>
                <a:srgbClr val="0E101A"/>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pic>
        <p:nvPicPr>
          <p:cNvPr id="117" name="Google Shape;117;p21"/>
          <p:cNvPicPr preferRelativeResize="0"/>
          <p:nvPr/>
        </p:nvPicPr>
        <p:blipFill>
          <a:blip r:embed="rId3">
            <a:alphaModFix/>
          </a:blip>
          <a:stretch>
            <a:fillRect/>
          </a:stretch>
        </p:blipFill>
        <p:spPr>
          <a:xfrm>
            <a:off x="311700" y="2125475"/>
            <a:ext cx="5218150" cy="2513474"/>
          </a:xfrm>
          <a:prstGeom prst="rect">
            <a:avLst/>
          </a:prstGeom>
          <a:noFill/>
          <a:ln>
            <a:noFill/>
          </a:ln>
        </p:spPr>
      </p:pic>
      <p:pic>
        <p:nvPicPr>
          <p:cNvPr id="118" name="Google Shape;118;p21"/>
          <p:cNvPicPr preferRelativeResize="0"/>
          <p:nvPr/>
        </p:nvPicPr>
        <p:blipFill>
          <a:blip r:embed="rId4">
            <a:alphaModFix/>
          </a:blip>
          <a:stretch>
            <a:fillRect/>
          </a:stretch>
        </p:blipFill>
        <p:spPr>
          <a:xfrm>
            <a:off x="5577975" y="2142101"/>
            <a:ext cx="3422350" cy="93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Exploratory Data Analysis - Beyond the Ear</a:t>
            </a:r>
            <a:endParaRPr b="1">
              <a:latin typeface="Times New Roman"/>
              <a:ea typeface="Times New Roman"/>
              <a:cs typeface="Times New Roman"/>
              <a:sym typeface="Times New Roman"/>
            </a:endParaRPr>
          </a:p>
        </p:txBody>
      </p:sp>
      <p:sp>
        <p:nvSpPr>
          <p:cNvPr id="124" name="Google Shape;124;p22"/>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0E101A"/>
              </a:buClr>
              <a:buSzPts val="1100"/>
              <a:buChar char="●"/>
            </a:pPr>
            <a:r>
              <a:rPr lang="en-US" sz="1100" b="1">
                <a:solidFill>
                  <a:srgbClr val="0E101A"/>
                </a:solidFill>
              </a:rPr>
              <a:t>Harmonics vs. Percussive Elements</a:t>
            </a:r>
            <a:r>
              <a:rPr lang="en-US" sz="1100">
                <a:solidFill>
                  <a:srgbClr val="0E101A"/>
                </a:solidFill>
              </a:rPr>
              <a:t>: Our analysis separates harmonics from percussive sounds, which are often challenging to differentiate by ear, yet critical for understanding the music's texture.</a:t>
            </a:r>
            <a:endParaRPr/>
          </a:p>
        </p:txBody>
      </p:sp>
      <p:pic>
        <p:nvPicPr>
          <p:cNvPr id="125" name="Google Shape;125;p22"/>
          <p:cNvPicPr preferRelativeResize="0"/>
          <p:nvPr/>
        </p:nvPicPr>
        <p:blipFill>
          <a:blip r:embed="rId3">
            <a:alphaModFix/>
          </a:blip>
          <a:stretch>
            <a:fillRect/>
          </a:stretch>
        </p:blipFill>
        <p:spPr>
          <a:xfrm>
            <a:off x="1993600" y="2012025"/>
            <a:ext cx="4691698" cy="240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Feature Engineering</a:t>
            </a:r>
            <a:endParaRPr b="1">
              <a:latin typeface="Times New Roman"/>
              <a:ea typeface="Times New Roman"/>
              <a:cs typeface="Times New Roman"/>
              <a:sym typeface="Times New Roman"/>
            </a:endParaRPr>
          </a:p>
          <a:p>
            <a:pPr marL="0" lvl="0" indent="0" algn="l" rtl="0">
              <a:spcBef>
                <a:spcPts val="0"/>
              </a:spcBef>
              <a:spcAft>
                <a:spcPts val="0"/>
              </a:spcAft>
              <a:buNone/>
            </a:pPr>
            <a:endParaRPr b="1">
              <a:latin typeface="Times New Roman"/>
              <a:ea typeface="Times New Roman"/>
              <a:cs typeface="Times New Roman"/>
              <a:sym typeface="Times New Roman"/>
            </a:endParaRPr>
          </a:p>
        </p:txBody>
      </p:sp>
      <p:sp>
        <p:nvSpPr>
          <p:cNvPr id="131" name="Google Shape;131;p23"/>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Char char="●"/>
            </a:pPr>
            <a:r>
              <a:rPr lang="en-US" sz="1400" b="1" dirty="0">
                <a:solidFill>
                  <a:srgbClr val="0E101A"/>
                </a:solidFill>
                <a:latin typeface="Times New Roman"/>
                <a:ea typeface="Times New Roman"/>
                <a:cs typeface="Times New Roman"/>
                <a:sym typeface="Times New Roman"/>
              </a:rPr>
              <a:t>Advanced Features</a:t>
            </a:r>
            <a:r>
              <a:rPr lang="en-US" sz="1400" dirty="0">
                <a:solidFill>
                  <a:srgbClr val="0E101A"/>
                </a:solidFill>
                <a:latin typeface="Times New Roman"/>
                <a:ea typeface="Times New Roman"/>
                <a:cs typeface="Times New Roman"/>
                <a:sym typeface="Times New Roman"/>
              </a:rPr>
              <a:t>: Advanced audio features such as Mel-frequency cepstral coefficients (MFCCs) were extracted that encapsulate key aspects of sound used to train our genre classification </a:t>
            </a:r>
            <a:r>
              <a:rPr lang="en-US" sz="1400" dirty="0" err="1">
                <a:solidFill>
                  <a:srgbClr val="0E101A"/>
                </a:solidFill>
                <a:latin typeface="Times New Roman"/>
                <a:ea typeface="Times New Roman"/>
                <a:cs typeface="Times New Roman"/>
                <a:sym typeface="Times New Roman"/>
              </a:rPr>
              <a:t>models.</a:t>
            </a:r>
            <a:r>
              <a:rPr lang="en-US" sz="1400" dirty="0" err="1">
                <a:solidFill>
                  <a:srgbClr val="0D0D0D"/>
                </a:solidFill>
                <a:highlight>
                  <a:srgbClr val="FFFFFF"/>
                </a:highlight>
                <a:latin typeface="Times New Roman"/>
                <a:ea typeface="Times New Roman"/>
                <a:cs typeface="Times New Roman"/>
                <a:sym typeface="Times New Roman"/>
              </a:rPr>
              <a:t>These</a:t>
            </a:r>
            <a:r>
              <a:rPr lang="en-US" sz="1400" dirty="0">
                <a:solidFill>
                  <a:srgbClr val="0D0D0D"/>
                </a:solidFill>
                <a:highlight>
                  <a:srgbClr val="FFFFFF"/>
                </a:highlight>
                <a:latin typeface="Times New Roman"/>
                <a:ea typeface="Times New Roman"/>
                <a:cs typeface="Times New Roman"/>
                <a:sym typeface="Times New Roman"/>
              </a:rPr>
              <a:t> coefficients provide a representation of the audio based on human auditory perception and are commonly used in voice recognition and music genre classification systems.</a:t>
            </a:r>
            <a:endParaRPr sz="1400" dirty="0">
              <a:solidFill>
                <a:srgbClr val="0E101A"/>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p:txBody>
      </p:sp>
      <p:pic>
        <p:nvPicPr>
          <p:cNvPr id="132" name="Google Shape;132;p23"/>
          <p:cNvPicPr preferRelativeResize="0"/>
          <p:nvPr/>
        </p:nvPicPr>
        <p:blipFill>
          <a:blip r:embed="rId3">
            <a:alphaModFix/>
          </a:blip>
          <a:stretch>
            <a:fillRect/>
          </a:stretch>
        </p:blipFill>
        <p:spPr>
          <a:xfrm>
            <a:off x="1903100" y="2368400"/>
            <a:ext cx="4733001" cy="250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Model Architecture</a:t>
            </a:r>
            <a:endParaRPr b="1">
              <a:latin typeface="Times New Roman"/>
              <a:ea typeface="Times New Roman"/>
              <a:cs typeface="Times New Roman"/>
              <a:sym typeface="Times New Roman"/>
            </a:endParaRPr>
          </a:p>
        </p:txBody>
      </p:sp>
      <p:sp>
        <p:nvSpPr>
          <p:cNvPr id="138" name="Google Shape;138;p2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After Preprocessing the Audio files and extracting numerical features, the data is then sent to a model with 2 Layers of Convolution Neural Net and then 2 Layers of Long Short Term Memory</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To reduce overfitting, the drop out ratio of the neural net is set to 0.5</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Later, A Softmax Layer is used in the last layer to find the probabilities of the different categories of the audio file</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Since the Data has 100 songs in each category which makes it 1000 songs, we used Accuracy as the metric to measure this balanced classification problem</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To assess the Performance of the model, we used k fold cross validation with 5 folds and we observed an Accuracy of around 60% for each fold</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4" name="Google Shape;144;p25"/>
          <p:cNvPicPr preferRelativeResize="0"/>
          <p:nvPr/>
        </p:nvPicPr>
        <p:blipFill>
          <a:blip r:embed="rId3">
            <a:alphaModFix/>
          </a:blip>
          <a:stretch>
            <a:fillRect/>
          </a:stretch>
        </p:blipFill>
        <p:spPr>
          <a:xfrm>
            <a:off x="368975" y="1278350"/>
            <a:ext cx="4058900" cy="3416401"/>
          </a:xfrm>
          <a:prstGeom prst="rect">
            <a:avLst/>
          </a:prstGeom>
          <a:noFill/>
          <a:ln>
            <a:noFill/>
          </a:ln>
        </p:spPr>
      </p:pic>
      <p:pic>
        <p:nvPicPr>
          <p:cNvPr id="145" name="Google Shape;145;p25"/>
          <p:cNvPicPr preferRelativeResize="0"/>
          <p:nvPr/>
        </p:nvPicPr>
        <p:blipFill>
          <a:blip r:embed="rId4">
            <a:alphaModFix/>
          </a:blip>
          <a:stretch>
            <a:fillRect/>
          </a:stretch>
        </p:blipFill>
        <p:spPr>
          <a:xfrm>
            <a:off x="4696250" y="1222450"/>
            <a:ext cx="4136049" cy="3472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Training and Testing Accuracies</a:t>
            </a:r>
            <a:endParaRPr b="1">
              <a:latin typeface="Times New Roman"/>
              <a:ea typeface="Times New Roman"/>
              <a:cs typeface="Times New Roman"/>
              <a:sym typeface="Times New Roman"/>
            </a:endParaRPr>
          </a:p>
        </p:txBody>
      </p:sp>
      <p:sp>
        <p:nvSpPr>
          <p:cNvPr id="151" name="Google Shape;151;p26"/>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The whole Dataset is split into 75:25 ratio with 75% being Training data and 25% being Test data</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The data is divided into batches with batch size of 35  and run into 400 epochs to train the model</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We observed a Training Accuracy of around 65% and Testing Accuracy of around 53%</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p:txBody>
      </p:sp>
      <p:pic>
        <p:nvPicPr>
          <p:cNvPr id="152" name="Google Shape;152;p26"/>
          <p:cNvPicPr preferRelativeResize="0"/>
          <p:nvPr/>
        </p:nvPicPr>
        <p:blipFill rotWithShape="1">
          <a:blip r:embed="rId3">
            <a:alphaModFix/>
          </a:blip>
          <a:srcRect l="2492" t="83740" r="23102"/>
          <a:stretch/>
        </p:blipFill>
        <p:spPr>
          <a:xfrm>
            <a:off x="311700" y="2230513"/>
            <a:ext cx="8520600" cy="539775"/>
          </a:xfrm>
          <a:prstGeom prst="rect">
            <a:avLst/>
          </a:prstGeom>
          <a:noFill/>
          <a:ln>
            <a:noFill/>
          </a:ln>
        </p:spPr>
      </p:pic>
      <p:pic>
        <p:nvPicPr>
          <p:cNvPr id="4" name="Picture 3">
            <a:extLst>
              <a:ext uri="{FF2B5EF4-FFF2-40B4-BE49-F238E27FC236}">
                <a16:creationId xmlns:a16="http://schemas.microsoft.com/office/drawing/2014/main" id="{D9616394-3D24-D2EE-20C0-01663398A893}"/>
              </a:ext>
            </a:extLst>
          </p:cNvPr>
          <p:cNvPicPr>
            <a:picLocks noChangeAspect="1"/>
          </p:cNvPicPr>
          <p:nvPr/>
        </p:nvPicPr>
        <p:blipFill>
          <a:blip r:embed="rId4"/>
          <a:stretch>
            <a:fillRect/>
          </a:stretch>
        </p:blipFill>
        <p:spPr>
          <a:xfrm>
            <a:off x="296825" y="2900886"/>
            <a:ext cx="7772400" cy="4027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Model Performance on New Test Dataset on Unseen Songs</a:t>
            </a:r>
            <a:endParaRPr b="1">
              <a:latin typeface="Times New Roman"/>
              <a:ea typeface="Times New Roman"/>
              <a:cs typeface="Times New Roman"/>
              <a:sym typeface="Times New Roman"/>
            </a:endParaRPr>
          </a:p>
        </p:txBody>
      </p:sp>
      <p:sp>
        <p:nvSpPr>
          <p:cNvPr id="159" name="Google Shape;159;p27"/>
          <p:cNvSpPr txBox="1">
            <a:spLocks noGrp="1"/>
          </p:cNvSpPr>
          <p:nvPr>
            <p:ph type="body" idx="1"/>
          </p:nvPr>
        </p:nvSpPr>
        <p:spPr>
          <a:xfrm>
            <a:off x="311700" y="165440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We have collected 10 latest songs per category from internet archives and we converted this data according to our Model Architecture. The resultant data is 16 bit, with Sample Frequency of 22050 Hz and Mono channel</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After Extracting Numerical features from this audio files, these are passed to the model to perform classification task</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We observed an Accuracy of around 31% for this data set</a:t>
            </a:r>
            <a:endParaRPr sz="1400" dirty="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rgbClr val="0E101A"/>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ACB3C25-B253-B11D-3FEB-8EB810752794}"/>
              </a:ext>
            </a:extLst>
          </p:cNvPr>
          <p:cNvPicPr>
            <a:picLocks noChangeAspect="1"/>
          </p:cNvPicPr>
          <p:nvPr/>
        </p:nvPicPr>
        <p:blipFill>
          <a:blip r:embed="rId3"/>
          <a:stretch>
            <a:fillRect/>
          </a:stretch>
        </p:blipFill>
        <p:spPr>
          <a:xfrm>
            <a:off x="496331" y="3362600"/>
            <a:ext cx="5067300" cy="596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Challenges</a:t>
            </a:r>
            <a:endParaRPr b="1">
              <a:latin typeface="Times New Roman"/>
              <a:ea typeface="Times New Roman"/>
              <a:cs typeface="Times New Roman"/>
              <a:sym typeface="Times New Roman"/>
            </a:endParaRPr>
          </a:p>
        </p:txBody>
      </p:sp>
      <p:sp>
        <p:nvSpPr>
          <p:cNvPr id="166" name="Google Shape;166;p28"/>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Encountered corrupted audio files within the dataset.These files were identified and removed during the data preparation phase to ensure data integrity.</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Hyperparameter tuning required extensive computational resources for running 400 epochs;To manage the computational load, the task was distributed across multiple systems. Multiple models were built and evaluated, allowing the selection of the most effective model based on performance.</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Ensuring new songs meet the 30-second audio requirement for consistent analysis; Each newly collected song was manually checked to confirm it contained a complete 30-second audio segment. Only the first 30 seconds of these tracks were then extracted for consistency in dataset preparation.</a:t>
            </a: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a:solidFill>
                <a:srgbClr val="0E101A"/>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Project Objective</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9" name="Google Shape;59;p12"/>
          <p:cNvSpPr txBox="1">
            <a:spLocks noGrp="1"/>
          </p:cNvSpPr>
          <p:nvPr>
            <p:ph type="body" idx="1"/>
          </p:nvPr>
        </p:nvSpPr>
        <p:spPr>
          <a:xfrm>
            <a:off x="311700" y="13686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US" sz="1400" dirty="0">
                <a:solidFill>
                  <a:srgbClr val="0E101A"/>
                </a:solidFill>
                <a:latin typeface="Times New Roman"/>
                <a:ea typeface="Times New Roman"/>
                <a:cs typeface="Times New Roman"/>
                <a:sym typeface="Times New Roman"/>
              </a:rPr>
              <a:t>Utilize deep learning techniques to achieve accurate music genre classification based on audio features, elevating the capabilities of music recommendation systems.</a:t>
            </a:r>
            <a:endParaRPr sz="1400" dirty="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sz="1400" b="1" dirty="0">
                <a:solidFill>
                  <a:srgbClr val="0E101A"/>
                </a:solidFill>
                <a:latin typeface="Times New Roman"/>
                <a:ea typeface="Times New Roman"/>
                <a:cs typeface="Times New Roman"/>
                <a:sym typeface="Times New Roman"/>
              </a:rPr>
              <a:t>Impact</a:t>
            </a:r>
            <a:r>
              <a:rPr lang="en-US" sz="1400" dirty="0">
                <a:solidFill>
                  <a:srgbClr val="0E101A"/>
                </a:solidFill>
                <a:latin typeface="Times New Roman"/>
                <a:ea typeface="Times New Roman"/>
                <a:cs typeface="Times New Roman"/>
                <a:sym typeface="Times New Roman"/>
              </a:rPr>
              <a:t>: This will not only refine the user experience on streaming services but also contribute to our understanding of how technology can capture the essence of music genres.</a:t>
            </a:r>
            <a:endParaRPr sz="1400" dirty="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sz="1400" b="1" dirty="0">
                <a:solidFill>
                  <a:srgbClr val="0E101A"/>
                </a:solidFill>
                <a:latin typeface="Times New Roman"/>
                <a:ea typeface="Times New Roman"/>
                <a:cs typeface="Times New Roman"/>
                <a:sym typeface="Times New Roman"/>
              </a:rPr>
              <a:t>End Goal</a:t>
            </a:r>
            <a:r>
              <a:rPr lang="en-US" sz="1400" dirty="0">
                <a:solidFill>
                  <a:srgbClr val="0E101A"/>
                </a:solidFill>
                <a:latin typeface="Times New Roman"/>
                <a:ea typeface="Times New Roman"/>
                <a:cs typeface="Times New Roman"/>
                <a:sym typeface="Times New Roman"/>
              </a:rPr>
              <a:t>: Through sophisticated algorithms, we aspire to create a nuanced music discovery experience, bringing users closer to the melodies that resonate with them.</a:t>
            </a:r>
            <a:endParaRPr sz="1400" dirty="0">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Summary</a:t>
            </a:r>
            <a:endParaRPr b="1">
              <a:latin typeface="Times New Roman"/>
              <a:ea typeface="Times New Roman"/>
              <a:cs typeface="Times New Roman"/>
              <a:sym typeface="Times New Roman"/>
            </a:endParaRPr>
          </a:p>
        </p:txBody>
      </p:sp>
      <p:sp>
        <p:nvSpPr>
          <p:cNvPr id="172" name="Google Shape;172;p29"/>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Successfully applied deep learning to achieve up to 65% training and 53% testing accuracy in music genre classification</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Utilized a hybrid architecture combining CNNs for feature extraction and LSTMs for pattern recognition, advancing audio data classification techniques.</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Enhanced model validation with a diverse test dataset sourced from free music archives on internet, showing a preliminary accuracy of 31%, indicating areas for future improvement.</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Overcome significant challenges including data corruption, computational limits, and manual data verification to ensure high data integrity and model reliability.</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Established a foundation for improved music recommendation systems, demonstrating the potential to enhance user experience on streaming platforms.</a:t>
            </a:r>
            <a:endParaRPr sz="1400" dirty="0">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dirty="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Github Link</a:t>
            </a:r>
            <a:endParaRPr b="1">
              <a:latin typeface="Times New Roman"/>
              <a:ea typeface="Times New Roman"/>
              <a:cs typeface="Times New Roman"/>
              <a:sym typeface="Times New Roman"/>
            </a:endParaRPr>
          </a:p>
        </p:txBody>
      </p:sp>
      <p:sp>
        <p:nvSpPr>
          <p:cNvPr id="178" name="Google Shape;178;p30"/>
          <p:cNvSpPr txBox="1">
            <a:spLocks noGrp="1"/>
          </p:cNvSpPr>
          <p:nvPr>
            <p:ph type="body" idx="1"/>
          </p:nvPr>
        </p:nvSpPr>
        <p:spPr>
          <a:xfrm>
            <a:off x="311700" y="1311125"/>
            <a:ext cx="8520600" cy="37437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r>
              <a:rPr lang="en-US" dirty="0"/>
              <a:t>      https://</a:t>
            </a:r>
            <a:r>
              <a:rPr lang="en-US" dirty="0" err="1"/>
              <a:t>github.com</a:t>
            </a:r>
            <a:r>
              <a:rPr lang="en-US" dirty="0"/>
              <a:t>/Sravanipilla-99/Data606_Team_D.git</a:t>
            </a:r>
            <a:endParaRPr dirty="0"/>
          </a:p>
        </p:txBody>
      </p:sp>
      <p:pic>
        <p:nvPicPr>
          <p:cNvPr id="2" name="Picture 1">
            <a:extLst>
              <a:ext uri="{FF2B5EF4-FFF2-40B4-BE49-F238E27FC236}">
                <a16:creationId xmlns:a16="http://schemas.microsoft.com/office/drawing/2014/main" id="{24B1E16E-1681-5814-6150-843DE7835D88}"/>
              </a:ext>
            </a:extLst>
          </p:cNvPr>
          <p:cNvPicPr>
            <a:picLocks noChangeAspect="1"/>
          </p:cNvPicPr>
          <p:nvPr/>
        </p:nvPicPr>
        <p:blipFill>
          <a:blip r:embed="rId3"/>
          <a:stretch>
            <a:fillRect/>
          </a:stretch>
        </p:blipFill>
        <p:spPr>
          <a:xfrm>
            <a:off x="739832" y="1743242"/>
            <a:ext cx="7028411" cy="31374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185" name="Google Shape;185;p31"/>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algn="l">
              <a:buFont typeface="+mj-lt"/>
              <a:buAutoNum type="arabicPeriod"/>
            </a:pPr>
            <a:r>
              <a:rPr lang="en-US" sz="14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Tzanetakis</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G., &amp; Cook, P. (2002). Musical genre classification of audio signals. </a:t>
            </a:r>
            <a:r>
              <a:rPr lang="en-US" sz="1400" b="0" i="1" dirty="0">
                <a:solidFill>
                  <a:srgbClr val="0D0D0D"/>
                </a:solidFill>
                <a:effectLst/>
                <a:highlight>
                  <a:srgbClr val="FFFFFF"/>
                </a:highlight>
                <a:latin typeface="Times New Roman" panose="02020603050405020304" pitchFamily="18" charset="0"/>
                <a:cs typeface="Times New Roman" panose="02020603050405020304" pitchFamily="18" charset="0"/>
              </a:rPr>
              <a:t>IEEE Transactions on Speech and Audio Processing, 10</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(5), 293-302.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hlinkClick r:id="rId3"/>
              </a:rPr>
              <a:t>https://ieeexplore.ieee.org/document/1021072</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Stanford CS229. (2017). Music Genre Classification.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hlinkClick r:id="rId4"/>
              </a:rPr>
              <a:t>https://cs229.stanford.edu/proj2017/final-reports/5244969.pdf</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4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Manwani</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 (2020). Song Genre Classification from Audio Data using ML. </a:t>
            </a:r>
            <a:r>
              <a:rPr lang="en-US" sz="1400" b="0" i="1" dirty="0">
                <a:solidFill>
                  <a:srgbClr val="0D0D0D"/>
                </a:solidFill>
                <a:effectLst/>
                <a:highlight>
                  <a:srgbClr val="FFFFFF"/>
                </a:highlight>
                <a:latin typeface="Times New Roman" panose="02020603050405020304" pitchFamily="18" charset="0"/>
                <a:cs typeface="Times New Roman" panose="02020603050405020304" pitchFamily="18" charset="0"/>
              </a:rPr>
              <a:t>Kaggle</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hlinkClick r:id="rId5"/>
              </a:rPr>
              <a:t>https://www.kaggle.com/code/ajaymanwani/song-genre-classification-from-audio-data-using-ml</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Udupa, C. (2020). Music Genre Detection using Machine Learning. </a:t>
            </a:r>
            <a:r>
              <a:rPr lang="en-US" sz="1400" b="0" i="1" dirty="0">
                <a:solidFill>
                  <a:srgbClr val="0D0D0D"/>
                </a:solidFill>
                <a:effectLst/>
                <a:highlight>
                  <a:srgbClr val="FFFFFF"/>
                </a:highlight>
                <a:latin typeface="Times New Roman" panose="02020603050405020304" pitchFamily="18" charset="0"/>
                <a:cs typeface="Times New Roman" panose="02020603050405020304" pitchFamily="18" charset="0"/>
              </a:rPr>
              <a:t>Kaggle</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hlinkClick r:id="rId6"/>
              </a:rPr>
              <a:t>https://www.kaggle.com/code/chinmayaudupa/music-genre-detection-using-machine-learning</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Analytics Vidhya. (2022). Music Genre Classification Project Using Machine Learning Techniques.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https://</a:t>
            </a:r>
            <a:r>
              <a:rPr lang="en-US" sz="1400" b="0" i="0" u="none" strike="noStrike" dirty="0" err="1">
                <a:solidFill>
                  <a:srgbClr val="0D0D0D"/>
                </a:solidFill>
                <a:effectLst/>
                <a:highlight>
                  <a:srgbClr val="FFFFFF"/>
                </a:highlight>
                <a:latin typeface="Times New Roman" panose="02020603050405020304" pitchFamily="18" charset="0"/>
                <a:cs typeface="Times New Roman" panose="02020603050405020304" pitchFamily="18" charset="0"/>
              </a:rPr>
              <a:t>www.analyticsvidhya.com</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rPr>
              <a:t>/blog/2022/03/music-genre-classification-project-using-machine-learning-techniques/</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4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Olteanu</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 (n.d.). GTZAN Dataset - Music Genre Classification. </a:t>
            </a:r>
            <a:r>
              <a:rPr lang="en-US" sz="1400" b="0" i="1" dirty="0">
                <a:solidFill>
                  <a:srgbClr val="0D0D0D"/>
                </a:solidFill>
                <a:effectLst/>
                <a:highlight>
                  <a:srgbClr val="FFFFFF"/>
                </a:highlight>
                <a:latin typeface="Times New Roman" panose="02020603050405020304" pitchFamily="18" charset="0"/>
                <a:cs typeface="Times New Roman" panose="02020603050405020304" pitchFamily="18" charset="0"/>
              </a:rPr>
              <a:t>Kaggle</a:t>
            </a:r>
            <a: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sz="1400" b="0" i="0" u="none" strike="noStrike" dirty="0">
                <a:solidFill>
                  <a:srgbClr val="0D0D0D"/>
                </a:solidFill>
                <a:effectLst/>
                <a:highlight>
                  <a:srgbClr val="FFFFFF"/>
                </a:highlight>
                <a:latin typeface="Times New Roman" panose="02020603050405020304" pitchFamily="18" charset="0"/>
                <a:cs typeface="Times New Roman" panose="02020603050405020304" pitchFamily="18" charset="0"/>
                <a:hlinkClick r:id="rId7"/>
              </a:rPr>
              <a:t>https://www.kaggle.com/datasets/andradaolteanu/gtzan-dataset-music-genre-classification/data</a:t>
            </a: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lvl="0" indent="0" algn="l" rtl="0">
              <a:lnSpc>
                <a:spcPct val="200000"/>
              </a:lnSpc>
              <a:spcBef>
                <a:spcPts val="0"/>
              </a:spcBef>
              <a:spcAft>
                <a:spcPts val="0"/>
              </a:spcAft>
              <a:buNone/>
            </a:pP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Literature Review And Industry Research</a:t>
            </a:r>
            <a:endParaRPr b="1" dirty="0">
              <a:latin typeface="Times New Roman"/>
              <a:ea typeface="Times New Roman"/>
              <a:cs typeface="Times New Roman"/>
              <a:sym typeface="Times New Roman"/>
            </a:endParaRPr>
          </a:p>
        </p:txBody>
      </p:sp>
      <p:sp>
        <p:nvSpPr>
          <p:cNvPr id="65" name="Google Shape;65;p13"/>
          <p:cNvSpPr txBox="1">
            <a:spLocks noGrp="1"/>
          </p:cNvSpPr>
          <p:nvPr>
            <p:ph type="body" idx="1"/>
          </p:nvPr>
        </p:nvSpPr>
        <p:spPr>
          <a:xfrm>
            <a:off x="311700" y="1154242"/>
            <a:ext cx="8520600" cy="37550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0" dirty="0">
                <a:solidFill>
                  <a:srgbClr val="0D0D0D"/>
                </a:solidFill>
                <a:effectLst/>
                <a:highlight>
                  <a:srgbClr val="FFFFFF"/>
                </a:highlight>
                <a:latin typeface="Times New Roman" panose="02020603050405020304" pitchFamily="18" charset="0"/>
                <a:cs typeface="Times New Roman" panose="02020603050405020304" pitchFamily="18" charset="0"/>
              </a:rPr>
              <a:t>Evolution of Music Genre Classification Techniques</a:t>
            </a:r>
          </a:p>
          <a:p>
            <a:pPr marL="0" lvl="0" indent="0" algn="l" rtl="0">
              <a:spcBef>
                <a:spcPts val="0"/>
              </a:spcBef>
              <a:spcAft>
                <a:spcPts val="0"/>
              </a:spcAft>
              <a:buNone/>
            </a:pPr>
            <a:endPar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Traditional Machine Learning Methods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114300" indent="0" algn="l">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Historical Basis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Pioneered by </a:t>
            </a:r>
            <a:r>
              <a:rPr lang="en-US" sz="12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Tzanetakis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and Cook, focusing on timbre, pitch, and rhythm using standard classifiers.   </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Highlighted the potential but remained limited by non-complex feature utilization. [Ref 1]</a:t>
            </a:r>
          </a:p>
          <a:p>
            <a:pPr marL="114300" indent="0" algn="l">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Limitations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These early models often failed to capture the deeper, more intricate patterns in audio data that are crucial for a</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refined classification.</a:t>
            </a:r>
          </a:p>
          <a:p>
            <a:pPr algn="l">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Transition to Advanced Models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114300" indent="0" algn="l">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Introduction of CNNs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More recent studies have employed CNNs, which automatically extract deeper features from audio</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signals, presenting a significant shift from manual feature crafting. [Ref 2]</a:t>
            </a:r>
          </a:p>
          <a:p>
            <a:pPr marL="114300" indent="0" algn="l">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Issue of Temporal Dynamics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While CNNs improved feature extraction, they lacked effective handling of time-based data  </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sequences, critical for capturing musical progression.</a:t>
            </a:r>
          </a:p>
          <a:p>
            <a:pPr algn="l">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Our Hybrid CNN-LSTM Approach</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114300" indent="0" algn="l">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Integration and Innovation</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Combines CNNs for robust feature extraction with LSTMs to model temporal sequences, filling </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gap left by previous models.</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Resulting Advantages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This hybrid model effectively captures both spatial and temporal audio data, leading to more accurate</a:t>
            </a:r>
          </a:p>
          <a:p>
            <a:pPr marL="114300" indent="0" algn="l">
              <a:buNone/>
            </a:pPr>
            <a:r>
              <a:rPr lang="en-US" sz="1200" dirty="0">
                <a:solidFill>
                  <a:srgbClr val="0D0D0D"/>
                </a:solidFill>
                <a:highlight>
                  <a:srgbClr val="FFFFFF"/>
                </a:highlight>
                <a:latin typeface="Times New Roman" panose="02020603050405020304" pitchFamily="18" charset="0"/>
                <a:cs typeface="Times New Roman" panose="02020603050405020304" pitchFamily="18" charset="0"/>
              </a:rPr>
              <a:t>      </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genre classification.</a:t>
            </a:r>
          </a:p>
          <a:p>
            <a:pPr marL="0" lvl="0" indent="0" algn="l" rtl="0">
              <a:spcBef>
                <a:spcPts val="0"/>
              </a:spcBef>
              <a:spcAft>
                <a:spcPts val="0"/>
              </a:spcAft>
              <a:buNone/>
            </a:pPr>
            <a:endParaRPr sz="12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1C83F7-C61E-E1DC-09F8-45DA2C1CCDDD}"/>
              </a:ext>
            </a:extLst>
          </p:cNvPr>
          <p:cNvSpPr>
            <a:spLocks noGrp="1"/>
          </p:cNvSpPr>
          <p:nvPr>
            <p:ph type="body" idx="1"/>
          </p:nvPr>
        </p:nvSpPr>
        <p:spPr>
          <a:xfrm>
            <a:off x="311700" y="742013"/>
            <a:ext cx="8520600" cy="3896837"/>
          </a:xfrm>
        </p:spPr>
        <p:txBody>
          <a:bodyPr/>
          <a:lstStyle/>
          <a:p>
            <a:pPr marL="114300" indent="0" algn="l">
              <a:buNone/>
            </a:pPr>
            <a:r>
              <a:rPr lang="en-US"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Comparative Performance and Future Directions</a:t>
            </a:r>
          </a:p>
          <a:p>
            <a:pPr marL="114300" indent="0" algn="l">
              <a:buNone/>
            </a:pP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14300" indent="0">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Performance Enhancement</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Empirical Results</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Our model demonstrates a substantial improvement over traditional methods, achieving training accuracy of approximately 65% and testing accuracy of 53%. These figures notably exceed the accuracies reported in prior studies. [Ref 3, Ref 4]</a:t>
            </a:r>
          </a:p>
          <a:p>
            <a:pPr>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Contextual Superiority</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integration of CNNs and LSTMs leverages the strengths of both architectures, providing a comprehensive understanding of complex audio signals.</a:t>
            </a: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a:p>
            <a:pPr marL="114300" indent="0">
              <a:buNone/>
            </a:pPr>
            <a:endPar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14300" indent="0">
              <a:buNone/>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Conclusion and Future Directions</a:t>
            </a:r>
          </a:p>
          <a:p>
            <a:pPr>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Inference and Future Work</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application of deep learning to music genre classification not only enhances the accuracy of models but also opens avenues for more nuanced understanding and discovery of musical genres. Future work will focus on expanding the dataset and incorporating real-time classification to support dynamic streaming services.</a:t>
            </a:r>
          </a:p>
          <a:p>
            <a:pPr marL="114300" indent="0">
              <a:buNone/>
            </a:pPr>
            <a:endPar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i="0" dirty="0">
                <a:solidFill>
                  <a:srgbClr val="0D0D0D"/>
                </a:solidFill>
                <a:effectLst/>
                <a:highlight>
                  <a:srgbClr val="FFFFFF"/>
                </a:highlight>
                <a:latin typeface="Times New Roman" panose="02020603050405020304" pitchFamily="18" charset="0"/>
                <a:cs typeface="Times New Roman" panose="02020603050405020304" pitchFamily="18" charset="0"/>
              </a:rPr>
              <a:t>Overall Contribution</a:t>
            </a:r>
            <a:r>
              <a:rPr lang="en-US" sz="1200" b="0" i="0" dirty="0">
                <a:solidFill>
                  <a:srgbClr val="0D0D0D"/>
                </a:solidFill>
                <a:effectLst/>
                <a:highlight>
                  <a:srgbClr val="FFFFFF"/>
                </a:highlight>
                <a:latin typeface="Times New Roman" panose="02020603050405020304" pitchFamily="18" charset="0"/>
                <a:cs typeface="Times New Roman" panose="02020603050405020304" pitchFamily="18" charset="0"/>
              </a:rPr>
              <a:t>: By integrating advanced deep learning architectures, our project moves beyond the limitations of traditional methods and sets a new benchmark in the field of music genre classification. This advancement contributes significantly to both academic research and practical applications in music streaming platforms.</a:t>
            </a:r>
          </a:p>
          <a:p>
            <a:pPr marL="742950" lvl="1" indent="-285750" algn="l">
              <a:buFont typeface="Arial" panose="020B0604020202020204" pitchFamily="34" charset="0"/>
              <a:buChar char="•"/>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14300" indent="0" algn="l">
              <a:buNone/>
            </a:pPr>
            <a:br>
              <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rPr>
            </a:br>
            <a:endParaRPr lang="en-US" sz="1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667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Dataset Introduction </a:t>
            </a:r>
            <a:endParaRPr b="1">
              <a:latin typeface="Times New Roman"/>
              <a:ea typeface="Times New Roman"/>
              <a:cs typeface="Times New Roman"/>
              <a:sym typeface="Times New Roman"/>
            </a:endParaRPr>
          </a:p>
        </p:txBody>
      </p:sp>
      <p:sp>
        <p:nvSpPr>
          <p:cNvPr id="71" name="Google Shape;71;p1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622300" lvl="0" indent="-317500" algn="l" rtl="0">
              <a:spcBef>
                <a:spcPts val="0"/>
              </a:spcBef>
              <a:spcAft>
                <a:spcPts val="0"/>
              </a:spcAft>
              <a:buClr>
                <a:schemeClr val="dk1"/>
              </a:buClr>
              <a:buSzPts val="1400"/>
              <a:buFont typeface="Arial"/>
              <a:buChar char="●"/>
            </a:pPr>
            <a:r>
              <a:rPr lang="en-US" sz="1400" b="1">
                <a:solidFill>
                  <a:schemeClr val="dk1"/>
                </a:solidFill>
                <a:highlight>
                  <a:schemeClr val="lt1"/>
                </a:highlight>
                <a:latin typeface="Times New Roman"/>
                <a:ea typeface="Times New Roman"/>
                <a:cs typeface="Times New Roman"/>
                <a:sym typeface="Times New Roman"/>
              </a:rPr>
              <a:t>Dataset:</a:t>
            </a:r>
            <a:r>
              <a:rPr lang="en-US" sz="1400">
                <a:solidFill>
                  <a:schemeClr val="dk1"/>
                </a:solidFill>
                <a:highlight>
                  <a:schemeClr val="lt1"/>
                </a:highlight>
                <a:latin typeface="Times New Roman"/>
                <a:ea typeface="Times New Roman"/>
                <a:cs typeface="Times New Roman"/>
                <a:sym typeface="Times New Roman"/>
              </a:rPr>
              <a:t> Utilized the GTZAN dataset, a renowned collection for music genre classification, available on Kaggle.​</a:t>
            </a:r>
            <a:endParaRPr sz="1400">
              <a:solidFill>
                <a:schemeClr val="dk1"/>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US" sz="1400">
                <a:solidFill>
                  <a:schemeClr val="dk1"/>
                </a:solidFill>
                <a:highlight>
                  <a:schemeClr val="lt1"/>
                </a:highlight>
                <a:latin typeface="Times New Roman"/>
                <a:ea typeface="Times New Roman"/>
                <a:cs typeface="Times New Roman"/>
                <a:sym typeface="Times New Roman"/>
              </a:rPr>
              <a:t>​</a:t>
            </a:r>
            <a:endParaRPr sz="1400">
              <a:solidFill>
                <a:schemeClr val="dk1"/>
              </a:solidFill>
              <a:highlight>
                <a:schemeClr val="lt1"/>
              </a:highlight>
              <a:latin typeface="Times New Roman"/>
              <a:ea typeface="Times New Roman"/>
              <a:cs typeface="Times New Roman"/>
              <a:sym typeface="Times New Roman"/>
            </a:endParaRPr>
          </a:p>
          <a:p>
            <a:pPr marL="622300" lvl="0" indent="-317500" algn="l" rtl="0">
              <a:spcBef>
                <a:spcPts val="0"/>
              </a:spcBef>
              <a:spcAft>
                <a:spcPts val="0"/>
              </a:spcAft>
              <a:buClr>
                <a:schemeClr val="dk1"/>
              </a:buClr>
              <a:buSzPts val="1400"/>
              <a:buFont typeface="Arial"/>
              <a:buChar char="●"/>
            </a:pPr>
            <a:r>
              <a:rPr lang="en-US" sz="1400" b="1">
                <a:solidFill>
                  <a:schemeClr val="dk1"/>
                </a:solidFill>
                <a:highlight>
                  <a:schemeClr val="lt1"/>
                </a:highlight>
                <a:latin typeface="Times New Roman"/>
                <a:ea typeface="Times New Roman"/>
                <a:cs typeface="Times New Roman"/>
                <a:sym typeface="Times New Roman"/>
              </a:rPr>
              <a:t>Link: </a:t>
            </a:r>
            <a:r>
              <a:rPr lang="en-US" sz="1400" u="sng">
                <a:solidFill>
                  <a:schemeClr val="dk1"/>
                </a:solidFill>
                <a:highlight>
                  <a:schemeClr val="lt1"/>
                </a:highlight>
                <a:hlinkClick r:id="rId3">
                  <a:extLst>
                    <a:ext uri="{A12FA001-AC4F-418D-AE19-62706E023703}">
                      <ahyp:hlinkClr xmlns:ahyp="http://schemas.microsoft.com/office/drawing/2018/hyperlinkcolor" val="tx"/>
                    </a:ext>
                  </a:extLst>
                </a:hlinkClick>
              </a:rPr>
              <a:t>https://www.kaggle.com/datasets/andradaolteanu/gtzan-dataset-music-genre-classification/data</a:t>
            </a:r>
            <a:r>
              <a:rPr lang="en-US" sz="1400">
                <a:solidFill>
                  <a:schemeClr val="dk1"/>
                </a:solidFill>
                <a:highlight>
                  <a:schemeClr val="lt1"/>
                </a:highlight>
              </a:rPr>
              <a:t>​</a:t>
            </a:r>
            <a:endParaRPr sz="1400">
              <a:solidFill>
                <a:schemeClr val="dk1"/>
              </a:solidFill>
              <a:highlight>
                <a:schemeClr val="lt1"/>
              </a:highlight>
            </a:endParaRPr>
          </a:p>
          <a:p>
            <a:pPr marL="457200" lvl="0" indent="0" algn="l" rtl="0">
              <a:spcBef>
                <a:spcPts val="0"/>
              </a:spcBef>
              <a:spcAft>
                <a:spcPts val="0"/>
              </a:spcAft>
              <a:buNone/>
            </a:pPr>
            <a:r>
              <a:rPr lang="en-US" sz="1400">
                <a:solidFill>
                  <a:schemeClr val="dk1"/>
                </a:solidFill>
                <a:highlight>
                  <a:schemeClr val="lt1"/>
                </a:highlight>
                <a:latin typeface="Times New Roman"/>
                <a:ea typeface="Times New Roman"/>
                <a:cs typeface="Times New Roman"/>
                <a:sym typeface="Times New Roman"/>
              </a:rPr>
              <a:t>​</a:t>
            </a:r>
            <a:endParaRPr sz="1400">
              <a:solidFill>
                <a:schemeClr val="dk1"/>
              </a:solidFill>
              <a:highlight>
                <a:schemeClr val="lt1"/>
              </a:highlight>
              <a:latin typeface="Times New Roman"/>
              <a:ea typeface="Times New Roman"/>
              <a:cs typeface="Times New Roman"/>
              <a:sym typeface="Times New Roman"/>
            </a:endParaRPr>
          </a:p>
          <a:p>
            <a:pPr marL="622300" lvl="0" indent="-317500" algn="l" rtl="0">
              <a:spcBef>
                <a:spcPts val="0"/>
              </a:spcBef>
              <a:spcAft>
                <a:spcPts val="0"/>
              </a:spcAft>
              <a:buClr>
                <a:schemeClr val="dk1"/>
              </a:buClr>
              <a:buSzPts val="1400"/>
              <a:buFont typeface="Arial"/>
              <a:buChar char="●"/>
            </a:pPr>
            <a:r>
              <a:rPr lang="en-US" sz="1400" b="1">
                <a:solidFill>
                  <a:schemeClr val="dk1"/>
                </a:solidFill>
                <a:highlight>
                  <a:schemeClr val="lt1"/>
                </a:highlight>
                <a:latin typeface="Times New Roman"/>
                <a:ea typeface="Times New Roman"/>
                <a:cs typeface="Times New Roman"/>
                <a:sym typeface="Times New Roman"/>
              </a:rPr>
              <a:t>Specifications:</a:t>
            </a:r>
            <a:r>
              <a:rPr lang="en-US" sz="1400">
                <a:solidFill>
                  <a:schemeClr val="dk1"/>
                </a:solidFill>
                <a:highlight>
                  <a:schemeClr val="lt1"/>
                </a:highlight>
                <a:latin typeface="Times New Roman"/>
                <a:ea typeface="Times New Roman"/>
                <a:cs typeface="Times New Roman"/>
                <a:sym typeface="Times New Roman"/>
              </a:rPr>
              <a:t> The dataset comprises 1,000 audio tracks each 30 seconds long, evenly distributed across 10 genres, totaling 100 tracks per genre. It includes a variety of features such as tempo, beats, and melodic rhythms.​</a:t>
            </a:r>
            <a:endParaRPr sz="14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400">
                <a:solidFill>
                  <a:schemeClr val="dk1"/>
                </a:solidFill>
                <a:highlight>
                  <a:schemeClr val="lt1"/>
                </a:highlight>
                <a:latin typeface="Times New Roman"/>
                <a:ea typeface="Times New Roman"/>
                <a:cs typeface="Times New Roman"/>
                <a:sym typeface="Times New Roman"/>
              </a:rPr>
              <a:t>​</a:t>
            </a:r>
            <a:endParaRPr sz="1400">
              <a:solidFill>
                <a:schemeClr val="dk1"/>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endParaRPr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0E101A"/>
                </a:solidFill>
                <a:latin typeface="Times New Roman"/>
                <a:ea typeface="Times New Roman"/>
                <a:cs typeface="Times New Roman"/>
                <a:sym typeface="Times New Roman"/>
              </a:rPr>
              <a:t>Music Genre Classification Approach</a:t>
            </a:r>
            <a:endParaRPr b="1">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77" name="Google Shape;77;p15"/>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Data Overview:</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Dataset Used</a:t>
            </a:r>
            <a:r>
              <a:rPr lang="en-US">
                <a:solidFill>
                  <a:srgbClr val="0E101A"/>
                </a:solidFill>
                <a:latin typeface="Times New Roman"/>
                <a:ea typeface="Times New Roman"/>
                <a:cs typeface="Times New Roman"/>
                <a:sym typeface="Times New Roman"/>
              </a:rPr>
              <a:t>: GTZAN dataset, a renowned resource in music genre classification.</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Composition</a:t>
            </a:r>
            <a:r>
              <a:rPr lang="en-US">
                <a:solidFill>
                  <a:srgbClr val="0E101A"/>
                </a:solidFill>
                <a:latin typeface="Times New Roman"/>
                <a:ea typeface="Times New Roman"/>
                <a:cs typeface="Times New Roman"/>
                <a:sym typeface="Times New Roman"/>
              </a:rPr>
              <a:t>: Comprises 1,000 audio tracks, each 30 seconds long, spread evenly across 10 genres.</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Additional Dataset</a:t>
            </a:r>
            <a:r>
              <a:rPr lang="en-US">
                <a:solidFill>
                  <a:srgbClr val="0E101A"/>
                </a:solidFill>
                <a:latin typeface="Times New Roman"/>
                <a:ea typeface="Times New Roman"/>
                <a:cs typeface="Times New Roman"/>
                <a:sym typeface="Times New Roman"/>
              </a:rPr>
              <a:t>: Developed a test dataset of 100 songs from free music archives to enhance model evaluation.</a:t>
            </a:r>
            <a:endParaRPr>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Data Preparation:</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Split</a:t>
            </a:r>
            <a:r>
              <a:rPr lang="en-US">
                <a:solidFill>
                  <a:srgbClr val="0E101A"/>
                </a:solidFill>
                <a:latin typeface="Times New Roman"/>
                <a:ea typeface="Times New Roman"/>
                <a:cs typeface="Times New Roman"/>
                <a:sym typeface="Times New Roman"/>
              </a:rPr>
              <a:t>: Data is strategically divided into training (75%) and testing (25%) sets.</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Feature Extraction</a:t>
            </a:r>
            <a:r>
              <a:rPr lang="en-US">
                <a:solidFill>
                  <a:srgbClr val="0E101A"/>
                </a:solidFill>
                <a:latin typeface="Times New Roman"/>
                <a:ea typeface="Times New Roman"/>
                <a:cs typeface="Times New Roman"/>
                <a:sym typeface="Times New Roman"/>
              </a:rPr>
              <a:t>: Utilized Librosa and pydub libraries to process audio and extract features like MFCCs.</a:t>
            </a:r>
            <a:endParaRPr>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Technological Methodology:</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CNN</a:t>
            </a:r>
            <a:r>
              <a:rPr lang="en-US">
                <a:solidFill>
                  <a:srgbClr val="0E101A"/>
                </a:solidFill>
                <a:latin typeface="Times New Roman"/>
                <a:ea typeface="Times New Roman"/>
                <a:cs typeface="Times New Roman"/>
                <a:sym typeface="Times New Roman"/>
              </a:rPr>
              <a:t>: Employs Convolutional Neural Networks to extract complex feature maps from audio files,</a:t>
            </a:r>
            <a:r>
              <a:rPr lang="en-US">
                <a:solidFill>
                  <a:srgbClr val="0D0D0D"/>
                </a:solidFill>
                <a:highlight>
                  <a:srgbClr val="FFFFFF"/>
                </a:highlight>
                <a:latin typeface="Times New Roman"/>
                <a:ea typeface="Times New Roman"/>
                <a:cs typeface="Times New Roman"/>
                <a:sym typeface="Times New Roman"/>
              </a:rPr>
              <a:t>which capture essential textural and structural details.</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LSTM</a:t>
            </a:r>
            <a:r>
              <a:rPr lang="en-US">
                <a:solidFill>
                  <a:srgbClr val="0E101A"/>
                </a:solidFill>
                <a:latin typeface="Times New Roman"/>
                <a:ea typeface="Times New Roman"/>
                <a:cs typeface="Times New Roman"/>
                <a:sym typeface="Times New Roman"/>
              </a:rPr>
              <a:t>: S</a:t>
            </a:r>
            <a:r>
              <a:rPr lang="en-US">
                <a:solidFill>
                  <a:srgbClr val="0D0D0D"/>
                </a:solidFill>
                <a:highlight>
                  <a:srgbClr val="FFFFFF"/>
                </a:highlight>
                <a:latin typeface="Times New Roman"/>
                <a:ea typeface="Times New Roman"/>
                <a:cs typeface="Times New Roman"/>
                <a:sym typeface="Times New Roman"/>
              </a:rPr>
              <a:t>ubsequently, the LSTM network analyzes these features to identify and learn patterns over time, enhancing the model's ability to predict music genres with higher accuracy.</a:t>
            </a:r>
            <a:endParaRPr>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Model Implementation And Workflow</a:t>
            </a:r>
            <a:endParaRPr b="1">
              <a:latin typeface="Times New Roman"/>
              <a:ea typeface="Times New Roman"/>
              <a:cs typeface="Times New Roman"/>
              <a:sym typeface="Times New Roman"/>
            </a:endParaRPr>
          </a:p>
        </p:txBody>
      </p:sp>
      <p:sp>
        <p:nvSpPr>
          <p:cNvPr id="83" name="Google Shape;83;p16"/>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Model Architecture:</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Hybrid Approach</a:t>
            </a:r>
            <a:r>
              <a:rPr lang="en-US">
                <a:solidFill>
                  <a:srgbClr val="0E101A"/>
                </a:solidFill>
                <a:latin typeface="Times New Roman"/>
                <a:ea typeface="Times New Roman"/>
                <a:cs typeface="Times New Roman"/>
                <a:sym typeface="Times New Roman"/>
              </a:rPr>
              <a:t>: Combines CNN for initial feature extraction and LSTM to analyze these features over time.</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Goal</a:t>
            </a:r>
            <a:r>
              <a:rPr lang="en-US">
                <a:solidFill>
                  <a:srgbClr val="0E101A"/>
                </a:solidFill>
                <a:latin typeface="Times New Roman"/>
                <a:ea typeface="Times New Roman"/>
                <a:cs typeface="Times New Roman"/>
                <a:sym typeface="Times New Roman"/>
              </a:rPr>
              <a:t>: To leverage the strengths of both architectures for a robust understanding and classification of music genres.</a:t>
            </a:r>
            <a:endParaRPr>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Workflow Overview:</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Data Collection</a:t>
            </a:r>
            <a:r>
              <a:rPr lang="en-US">
                <a:solidFill>
                  <a:srgbClr val="0E101A"/>
                </a:solidFill>
                <a:latin typeface="Times New Roman"/>
                <a:ea typeface="Times New Roman"/>
                <a:cs typeface="Times New Roman"/>
                <a:sym typeface="Times New Roman"/>
              </a:rPr>
              <a:t>: Gather raw audio tracks for systematic analysis.</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Feature Engineering</a:t>
            </a:r>
            <a:r>
              <a:rPr lang="en-US">
                <a:solidFill>
                  <a:srgbClr val="0E101A"/>
                </a:solidFill>
                <a:latin typeface="Times New Roman"/>
                <a:ea typeface="Times New Roman"/>
                <a:cs typeface="Times New Roman"/>
                <a:sym typeface="Times New Roman"/>
              </a:rPr>
              <a:t>: Identification of key attributes, such as Mel-frequency cepstral coefficients (MFCCs), crucial for genre classification.</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Visualization</a:t>
            </a:r>
            <a:r>
              <a:rPr lang="en-US">
                <a:solidFill>
                  <a:srgbClr val="0E101A"/>
                </a:solidFill>
                <a:latin typeface="Times New Roman"/>
                <a:ea typeface="Times New Roman"/>
                <a:cs typeface="Times New Roman"/>
                <a:sym typeface="Times New Roman"/>
              </a:rPr>
              <a:t>: Employ Mel spectrograms for a visual representation of frequency variations.</a:t>
            </a:r>
            <a:endParaRPr>
              <a:solidFill>
                <a:srgbClr val="0E101A"/>
              </a:solidFill>
              <a:latin typeface="Times New Roman"/>
              <a:ea typeface="Times New Roman"/>
              <a:cs typeface="Times New Roman"/>
              <a:sym typeface="Times New Roman"/>
            </a:endParaRPr>
          </a:p>
          <a:p>
            <a:pPr marL="457200" lvl="0" indent="0" algn="l" rtl="0">
              <a:spcBef>
                <a:spcPts val="0"/>
              </a:spcBef>
              <a:spcAft>
                <a:spcPts val="0"/>
              </a:spcAft>
              <a:buNone/>
            </a:pPr>
            <a:r>
              <a:rPr lang="en-US" sz="1400" b="1">
                <a:solidFill>
                  <a:srgbClr val="0E101A"/>
                </a:solidFill>
                <a:latin typeface="Times New Roman"/>
                <a:ea typeface="Times New Roman"/>
                <a:cs typeface="Times New Roman"/>
                <a:sym typeface="Times New Roman"/>
              </a:rPr>
              <a:t>Testing and Validation:</a:t>
            </a:r>
            <a:endParaRPr sz="1400" b="1">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Model Training</a:t>
            </a:r>
            <a:r>
              <a:rPr lang="en-US">
                <a:solidFill>
                  <a:srgbClr val="0E101A"/>
                </a:solidFill>
                <a:latin typeface="Times New Roman"/>
                <a:ea typeface="Times New Roman"/>
                <a:cs typeface="Times New Roman"/>
                <a:sym typeface="Times New Roman"/>
              </a:rPr>
              <a:t>: Uses the features extracted to train the deep learning model on distinguishing genres.</a:t>
            </a:r>
            <a:endParaRPr>
              <a:solidFill>
                <a:srgbClr val="0E101A"/>
              </a:solidFill>
              <a:latin typeface="Times New Roman"/>
              <a:ea typeface="Times New Roman"/>
              <a:cs typeface="Times New Roman"/>
              <a:sym typeface="Times New Roman"/>
            </a:endParaRPr>
          </a:p>
          <a:p>
            <a:pPr marL="914400" lvl="1" indent="-317500" algn="l" rtl="0">
              <a:spcBef>
                <a:spcPts val="0"/>
              </a:spcBef>
              <a:spcAft>
                <a:spcPts val="0"/>
              </a:spcAft>
              <a:buClr>
                <a:srgbClr val="0E101A"/>
              </a:buClr>
              <a:buSzPts val="1400"/>
              <a:buChar char="●"/>
            </a:pPr>
            <a:r>
              <a:rPr lang="en-US" b="1">
                <a:solidFill>
                  <a:srgbClr val="0E101A"/>
                </a:solidFill>
                <a:latin typeface="Times New Roman"/>
                <a:ea typeface="Times New Roman"/>
                <a:cs typeface="Times New Roman"/>
                <a:sym typeface="Times New Roman"/>
              </a:rPr>
              <a:t>Prediction and Identification</a:t>
            </a:r>
            <a:r>
              <a:rPr lang="en-US">
                <a:solidFill>
                  <a:srgbClr val="0E101A"/>
                </a:solidFill>
                <a:latin typeface="Times New Roman"/>
                <a:ea typeface="Times New Roman"/>
                <a:cs typeface="Times New Roman"/>
                <a:sym typeface="Times New Roman"/>
              </a:rPr>
              <a:t>: Classifies unseen music tracks from the new dataset by genre and verifies model predictions against known labels.</a:t>
            </a:r>
            <a:endParaRPr>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ea typeface="Times New Roman"/>
                <a:cs typeface="Times New Roman"/>
                <a:sym typeface="Times New Roman"/>
              </a:rPr>
              <a:t>Test Dataset Preparation For Robust Validation</a:t>
            </a:r>
            <a:endParaRPr b="1">
              <a:latin typeface="Times New Roman"/>
              <a:ea typeface="Times New Roman"/>
              <a:cs typeface="Times New Roman"/>
              <a:sym typeface="Times New Roman"/>
            </a:endParaRPr>
          </a:p>
        </p:txBody>
      </p:sp>
      <p:sp>
        <p:nvSpPr>
          <p:cNvPr id="89" name="Google Shape;89;p17"/>
          <p:cNvSpPr txBox="1">
            <a:spLocks noGrp="1"/>
          </p:cNvSpPr>
          <p:nvPr>
            <p:ph type="body" idx="1"/>
          </p:nvPr>
        </p:nvSpPr>
        <p:spPr>
          <a:xfrm>
            <a:off x="311700" y="1354125"/>
            <a:ext cx="8520600" cy="3284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Developed a music dataset that mirrors the GTZAN music genre classification dataset for accurate model evaluation.</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Sourced 100 songs from free music archives on the Internet, ensuring a diverse representation by selecting 10 songs for each of the 10 genres.</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Stored all the songs in separate genre folders for organized processing.</a:t>
            </a:r>
            <a:endParaRPr sz="1400" dirty="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dirty="0">
                <a:solidFill>
                  <a:srgbClr val="0E101A"/>
                </a:solidFill>
                <a:latin typeface="Times New Roman"/>
                <a:ea typeface="Times New Roman"/>
                <a:cs typeface="Times New Roman"/>
                <a:sym typeface="Times New Roman"/>
              </a:rPr>
              <a:t>Utilized the Python library </a:t>
            </a:r>
            <a:r>
              <a:rPr lang="en-US" sz="1400" dirty="0" err="1">
                <a:solidFill>
                  <a:srgbClr val="0E101A"/>
                </a:solidFill>
                <a:latin typeface="Times New Roman"/>
                <a:ea typeface="Times New Roman"/>
                <a:cs typeface="Times New Roman"/>
                <a:sym typeface="Times New Roman"/>
              </a:rPr>
              <a:t>Librosa</a:t>
            </a:r>
            <a:r>
              <a:rPr lang="en-US" sz="1400" dirty="0">
                <a:solidFill>
                  <a:srgbClr val="0E101A"/>
                </a:solidFill>
                <a:latin typeface="Times New Roman"/>
                <a:ea typeface="Times New Roman"/>
                <a:cs typeface="Times New Roman"/>
                <a:sym typeface="Times New Roman"/>
              </a:rPr>
              <a:t> and </a:t>
            </a:r>
            <a:r>
              <a:rPr lang="en-US" sz="1400" dirty="0" err="1">
                <a:solidFill>
                  <a:srgbClr val="0E101A"/>
                </a:solidFill>
                <a:latin typeface="Times New Roman"/>
                <a:ea typeface="Times New Roman"/>
                <a:cs typeface="Times New Roman"/>
                <a:sym typeface="Times New Roman"/>
              </a:rPr>
              <a:t>pydub</a:t>
            </a:r>
            <a:r>
              <a:rPr lang="en-US" sz="1400" dirty="0">
                <a:solidFill>
                  <a:srgbClr val="0E101A"/>
                </a:solidFill>
                <a:latin typeface="Times New Roman"/>
                <a:ea typeface="Times New Roman"/>
                <a:cs typeface="Times New Roman"/>
                <a:sym typeface="Times New Roman"/>
              </a:rPr>
              <a:t> to handle audio file manipulations.</a:t>
            </a:r>
            <a:endParaRPr sz="1400" dirty="0">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dirty="0">
              <a:solidFill>
                <a:srgbClr val="0E101A"/>
              </a:solidFill>
              <a:latin typeface="Times New Roman"/>
              <a:ea typeface="Times New Roman"/>
              <a:cs typeface="Times New Roman"/>
              <a:sym typeface="Times New Roman"/>
            </a:endParaRPr>
          </a:p>
        </p:txBody>
      </p:sp>
      <p:pic>
        <p:nvPicPr>
          <p:cNvPr id="90" name="Google Shape;90;p17"/>
          <p:cNvPicPr preferRelativeResize="0"/>
          <p:nvPr/>
        </p:nvPicPr>
        <p:blipFill>
          <a:blip r:embed="rId3">
            <a:alphaModFix/>
          </a:blip>
          <a:stretch>
            <a:fillRect/>
          </a:stretch>
        </p:blipFill>
        <p:spPr>
          <a:xfrm>
            <a:off x="593950" y="3035400"/>
            <a:ext cx="7068127" cy="179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body" idx="1"/>
          </p:nvPr>
        </p:nvSpPr>
        <p:spPr>
          <a:xfrm>
            <a:off x="311700" y="711850"/>
            <a:ext cx="8520600" cy="378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All the song files in separate folders are read and processed to extract a consistent 30-second audio segment from each song, mirroring GTZAN’s format.</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a:solidFill>
                  <a:srgbClr val="0E101A"/>
                </a:solidFill>
                <a:latin typeface="Times New Roman"/>
                <a:ea typeface="Times New Roman"/>
                <a:cs typeface="Times New Roman"/>
                <a:sym typeface="Times New Roman"/>
              </a:rPr>
              <a:t>Audio properties are adjusted to match GTZAN specifications (sample rate and channel settings).</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Char char="●"/>
            </a:pPr>
            <a:r>
              <a:rPr lang="en-US" sz="1400" b="1">
                <a:solidFill>
                  <a:srgbClr val="0E101A"/>
                </a:solidFill>
                <a:latin typeface="Times New Roman"/>
                <a:ea typeface="Times New Roman"/>
                <a:cs typeface="Times New Roman"/>
                <a:sym typeface="Times New Roman"/>
              </a:rPr>
              <a:t>Sample Rate:</a:t>
            </a:r>
            <a:r>
              <a:rPr lang="en-US" sz="1400">
                <a:solidFill>
                  <a:srgbClr val="0E101A"/>
                </a:solidFill>
                <a:latin typeface="Times New Roman"/>
                <a:ea typeface="Times New Roman"/>
                <a:cs typeface="Times New Roman"/>
                <a:sym typeface="Times New Roman"/>
              </a:rPr>
              <a:t> Set to 22050 Hz.</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Char char="●"/>
            </a:pPr>
            <a:r>
              <a:rPr lang="en-US" sz="1400" b="1">
                <a:solidFill>
                  <a:srgbClr val="0E101A"/>
                </a:solidFill>
                <a:latin typeface="Times New Roman"/>
                <a:ea typeface="Times New Roman"/>
                <a:cs typeface="Times New Roman"/>
                <a:sym typeface="Times New Roman"/>
              </a:rPr>
              <a:t>Channels:</a:t>
            </a:r>
            <a:r>
              <a:rPr lang="en-US" sz="1400">
                <a:solidFill>
                  <a:srgbClr val="0E101A"/>
                </a:solidFill>
                <a:latin typeface="Times New Roman"/>
                <a:ea typeface="Times New Roman"/>
                <a:cs typeface="Times New Roman"/>
                <a:sym typeface="Times New Roman"/>
              </a:rPr>
              <a:t> Converted to mono (1 channel).</a:t>
            </a:r>
            <a:endParaRPr sz="1400">
              <a:solidFill>
                <a:srgbClr val="0E101A"/>
              </a:solidFill>
              <a:latin typeface="Times New Roman"/>
              <a:ea typeface="Times New Roman"/>
              <a:cs typeface="Times New Roman"/>
              <a:sym typeface="Times New Roman"/>
            </a:endParaRPr>
          </a:p>
          <a:p>
            <a:pPr marL="457200" lvl="0" indent="-317500" algn="l" rtl="0">
              <a:spcBef>
                <a:spcPts val="0"/>
              </a:spcBef>
              <a:spcAft>
                <a:spcPts val="0"/>
              </a:spcAft>
              <a:buClr>
                <a:srgbClr val="0E101A"/>
              </a:buClr>
              <a:buSzPts val="1400"/>
              <a:buFont typeface="Times New Roman"/>
              <a:buChar char="●"/>
            </a:pPr>
            <a:r>
              <a:rPr lang="en-US" sz="1400" b="1">
                <a:solidFill>
                  <a:srgbClr val="0E101A"/>
                </a:solidFill>
                <a:latin typeface="Times New Roman"/>
                <a:ea typeface="Times New Roman"/>
                <a:cs typeface="Times New Roman"/>
                <a:sym typeface="Times New Roman"/>
              </a:rPr>
              <a:t>Sample format:</a:t>
            </a:r>
            <a:r>
              <a:rPr lang="en-US" sz="1400">
                <a:solidFill>
                  <a:srgbClr val="0E101A"/>
                </a:solidFill>
                <a:latin typeface="Times New Roman"/>
                <a:ea typeface="Times New Roman"/>
                <a:cs typeface="Times New Roman"/>
                <a:sym typeface="Times New Roman"/>
              </a:rPr>
              <a:t> 16-bit.</a:t>
            </a:r>
            <a:endParaRPr sz="1400">
              <a:solidFill>
                <a:srgbClr val="0E101A"/>
              </a:solidFill>
              <a:latin typeface="Times New Roman"/>
              <a:ea typeface="Times New Roman"/>
              <a:cs typeface="Times New Roman"/>
              <a:sym typeface="Times New Roman"/>
            </a:endParaRPr>
          </a:p>
          <a:p>
            <a:pPr marL="0" lvl="0" indent="0" algn="l" rtl="0">
              <a:spcBef>
                <a:spcPts val="0"/>
              </a:spcBef>
              <a:spcAft>
                <a:spcPts val="0"/>
              </a:spcAft>
              <a:buNone/>
            </a:pPr>
            <a:endParaRPr sz="1400">
              <a:latin typeface="Times New Roman"/>
              <a:ea typeface="Times New Roman"/>
              <a:cs typeface="Times New Roman"/>
              <a:sym typeface="Times New Roman"/>
            </a:endParaRPr>
          </a:p>
        </p:txBody>
      </p:sp>
      <p:pic>
        <p:nvPicPr>
          <p:cNvPr id="96" name="Google Shape;96;p18"/>
          <p:cNvPicPr preferRelativeResize="0"/>
          <p:nvPr/>
        </p:nvPicPr>
        <p:blipFill>
          <a:blip r:embed="rId3">
            <a:alphaModFix/>
          </a:blip>
          <a:stretch>
            <a:fillRect/>
          </a:stretch>
        </p:blipFill>
        <p:spPr>
          <a:xfrm>
            <a:off x="562250" y="2404125"/>
            <a:ext cx="3905950" cy="2625724"/>
          </a:xfrm>
          <a:prstGeom prst="rect">
            <a:avLst/>
          </a:prstGeom>
          <a:noFill/>
          <a:ln>
            <a:noFill/>
          </a:ln>
        </p:spPr>
      </p:pic>
      <p:pic>
        <p:nvPicPr>
          <p:cNvPr id="97" name="Google Shape;97;p18"/>
          <p:cNvPicPr preferRelativeResize="0"/>
          <p:nvPr/>
        </p:nvPicPr>
        <p:blipFill>
          <a:blip r:embed="rId4">
            <a:alphaModFix/>
          </a:blip>
          <a:stretch>
            <a:fillRect/>
          </a:stretch>
        </p:blipFill>
        <p:spPr>
          <a:xfrm>
            <a:off x="4572000" y="2404125"/>
            <a:ext cx="4532126" cy="9768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30313</TotalTime>
  <Words>1976</Words>
  <Application>Microsoft Macintosh PowerPoint</Application>
  <PresentationFormat>On-screen Show (16:9)</PresentationFormat>
  <Paragraphs>134</Paragraphs>
  <Slides>22</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Simple Light</vt:lpstr>
      <vt:lpstr>Music  Genre Classification using  Deep Learning</vt:lpstr>
      <vt:lpstr>Project Objective   </vt:lpstr>
      <vt:lpstr>Literature Review And Industry Research</vt:lpstr>
      <vt:lpstr>PowerPoint Presentation</vt:lpstr>
      <vt:lpstr>Dataset Introduction </vt:lpstr>
      <vt:lpstr>Music Genre Classification Approach </vt:lpstr>
      <vt:lpstr>Model Implementation And Workflow</vt:lpstr>
      <vt:lpstr>Test Dataset Preparation For Robust Validation</vt:lpstr>
      <vt:lpstr>PowerPoint Presentation</vt:lpstr>
      <vt:lpstr>Exploratory Data Analysis - Overview</vt:lpstr>
      <vt:lpstr>Exploratory Data Analysis - Visualizing Sound</vt:lpstr>
      <vt:lpstr>PowerPoint Presentation</vt:lpstr>
      <vt:lpstr>Exploratory Data Analysis - Beyond the Ear</vt:lpstr>
      <vt:lpstr>Feature Engineering </vt:lpstr>
      <vt:lpstr>Model Architecture</vt:lpstr>
      <vt:lpstr>PowerPoint Presentation</vt:lpstr>
      <vt:lpstr>Training and Testing Accuracies</vt:lpstr>
      <vt:lpstr>Model Performance on New Test Dataset on Unseen Songs</vt:lpstr>
      <vt:lpstr>Challenges</vt:lpstr>
      <vt:lpstr>Summary</vt:lpstr>
      <vt:lpstr>Github Link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 using  Deep Learning</dc:title>
  <cp:lastModifiedBy>Sravani Pilla</cp:lastModifiedBy>
  <cp:revision>4</cp:revision>
  <dcterms:modified xsi:type="dcterms:W3CDTF">2024-05-09T17:04:46Z</dcterms:modified>
</cp:coreProperties>
</file>